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64" r:id="rId3"/>
    <p:sldId id="267" r:id="rId4"/>
    <p:sldId id="265" r:id="rId5"/>
    <p:sldId id="257" r:id="rId6"/>
    <p:sldId id="266" r:id="rId7"/>
    <p:sldId id="258" r:id="rId8"/>
    <p:sldId id="259" r:id="rId9"/>
    <p:sldId id="260" r:id="rId10"/>
    <p:sldId id="261" r:id="rId11"/>
  </p:sldIdLst>
  <p:sldSz cx="13004800" cy="9753600"/>
  <p:notesSz cx="6954838" cy="93091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7CB"/>
          </a:solidFill>
        </a:fill>
      </a:tcStyle>
    </a:wholeTbl>
    <a:band2H>
      <a:tcTxStyle/>
      <a:tcStyle>
        <a:tcBdr/>
        <a:fill>
          <a:solidFill>
            <a:srgbClr val="F8F4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a:tcStyle>
        <a:tcBdr/>
        <a:fill>
          <a:solidFill>
            <a:srgbClr val="EBE8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94660"/>
  </p:normalViewPr>
  <p:slideViewPr>
    <p:cSldViewPr snapToGrid="0">
      <p:cViewPr varScale="1">
        <p:scale>
          <a:sx n="44" d="100"/>
          <a:sy n="44" d="100"/>
        </p:scale>
        <p:origin x="128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50938" y="698500"/>
            <a:ext cx="4652962" cy="3490913"/>
          </a:xfrm>
          <a:prstGeom prst="rect">
            <a:avLst/>
          </a:prstGeom>
        </p:spPr>
        <p:txBody>
          <a:bodyPr lIns="92930" tIns="46465" rIns="92930" bIns="46465"/>
          <a:lstStyle/>
          <a:p>
            <a:endParaRPr/>
          </a:p>
        </p:txBody>
      </p:sp>
      <p:sp>
        <p:nvSpPr>
          <p:cNvPr id="117" name="Shape 117"/>
          <p:cNvSpPr>
            <a:spLocks noGrp="1"/>
          </p:cNvSpPr>
          <p:nvPr>
            <p:ph type="body" sz="quarter" idx="1"/>
          </p:nvPr>
        </p:nvSpPr>
        <p:spPr>
          <a:xfrm>
            <a:off x="927312" y="4421823"/>
            <a:ext cx="5100215" cy="4189095"/>
          </a:xfrm>
          <a:prstGeom prst="rect">
            <a:avLst/>
          </a:prstGeom>
        </p:spPr>
        <p:txBody>
          <a:bodyPr lIns="92930" tIns="46465" rIns="92930" bIns="46465"/>
          <a:lstStyle/>
          <a:p>
            <a:endParaRPr/>
          </a:p>
        </p:txBody>
      </p:sp>
    </p:spTree>
    <p:extLst>
      <p:ext uri="{BB962C8B-B14F-4D97-AF65-F5344CB8AC3E}">
        <p14:creationId xmlns:p14="http://schemas.microsoft.com/office/powerpoint/2010/main" val="253673255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655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270000" y="6718300"/>
            <a:ext cx="10464800" cy="1422400"/>
          </a:xfrm>
          <a:prstGeom prst="rect">
            <a:avLst/>
          </a:prstGeom>
        </p:spPr>
        <p:txBody>
          <a:bodyPr anchor="b"/>
          <a:lstStyle/>
          <a:p>
            <a:r>
              <a:t>Title Text</a:t>
            </a: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24518" y="889000"/>
            <a:ext cx="5334002"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a:lvl1pPr>
          </a:lstStyle>
          <a:p>
            <a:r>
              <a:t>–Johnny Appleseed</a:t>
            </a:r>
          </a:p>
        </p:txBody>
      </p:sp>
      <p:sp>
        <p:nvSpPr>
          <p:cNvPr id="94" name="Shape 94"/>
          <p:cNvSpPr>
            <a:spLocks noGrp="1"/>
          </p:cNvSpPr>
          <p:nvPr>
            <p:ph type="body" sz="quarter" idx="13"/>
          </p:nvPr>
        </p:nvSpPr>
        <p:spPr>
          <a:xfrm>
            <a:off x="1270000" y="4267200"/>
            <a:ext cx="10464800" cy="685800"/>
          </a:xfrm>
          <a:prstGeom prst="rect">
            <a:avLst/>
          </a:prstGeom>
        </p:spPr>
        <p:txBody>
          <a:bodyPr/>
          <a:lstStyle/>
          <a:p>
            <a:pPr marL="0" indent="0" algn="ctr">
              <a:spcBef>
                <a:spcPts val="0"/>
              </a:spcBef>
              <a:buSzTx/>
              <a:buNone/>
              <a:defRPr sz="3800"/>
            </a:pPr>
            <a:endParaRP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ctrTitle"/>
          </p:nvPr>
        </p:nvSpPr>
        <p:spPr>
          <a:prstGeom prst="rect">
            <a:avLst/>
          </a:prstGeom>
        </p:spPr>
        <p:txBody>
          <a:bodyPr anchor="ctr">
            <a:normAutofit/>
          </a:bodyPr>
          <a:lstStyle/>
          <a:p>
            <a:pPr>
              <a:defRPr sz="6000"/>
            </a:pPr>
            <a:r>
              <a:rPr sz="5400" b="1" dirty="0" smtClean="0"/>
              <a:t>HOME</a:t>
            </a:r>
            <a:r>
              <a:rPr lang="en-US" sz="5400" b="1" dirty="0" smtClean="0"/>
              <a:t>:</a:t>
            </a:r>
            <a:r>
              <a:rPr lang="en-US" sz="2200" b="1" dirty="0" smtClean="0"/>
              <a:t/>
            </a:r>
            <a:br>
              <a:rPr lang="en-US" sz="2200" b="1" dirty="0" smtClean="0"/>
            </a:br>
            <a:r>
              <a:rPr lang="en-US" sz="2200" b="1" dirty="0" smtClean="0"/>
              <a:t> </a:t>
            </a:r>
            <a:br>
              <a:rPr lang="en-US" sz="2200" b="1" dirty="0" smtClean="0"/>
            </a:br>
            <a:r>
              <a:rPr lang="en-US" sz="4800" b="1" dirty="0" smtClean="0"/>
              <a:t>Inspecting Its Psychoanalytic Furniture</a:t>
            </a:r>
            <a:endParaRPr sz="4800" b="1" dirty="0"/>
          </a:p>
        </p:txBody>
      </p:sp>
      <p:sp>
        <p:nvSpPr>
          <p:cNvPr id="120" name="Shape 120"/>
          <p:cNvSpPr>
            <a:spLocks noGrp="1"/>
          </p:cNvSpPr>
          <p:nvPr>
            <p:ph type="subTitle" sz="quarter" idx="1"/>
          </p:nvPr>
        </p:nvSpPr>
        <p:spPr>
          <a:xfrm>
            <a:off x="939800" y="6032500"/>
            <a:ext cx="10464800" cy="1117600"/>
          </a:xfrm>
          <a:prstGeom prst="rect">
            <a:avLst/>
          </a:prstGeom>
        </p:spPr>
        <p:txBody>
          <a:bodyPr>
            <a:normAutofit lnSpcReduction="10000"/>
          </a:bodyPr>
          <a:lstStyle/>
          <a:p>
            <a:pPr defTabSz="253016">
              <a:defRPr sz="3050"/>
            </a:pPr>
            <a:r>
              <a:t> SALMAN AKHTAR, MD</a:t>
            </a:r>
          </a:p>
          <a:p>
            <a:pPr defTabSz="253016">
              <a:defRPr sz="1830"/>
            </a:pPr>
            <a:r>
              <a:t>Professor of Psychiatry, Jefferson Medical College</a:t>
            </a:r>
          </a:p>
          <a:p>
            <a:pPr defTabSz="253016">
              <a:defRPr sz="1830"/>
            </a:pPr>
            <a:r>
              <a:t>Training and Supervising Analyst, Psychoanalytic Centre of Philadelphia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6182" y="1480693"/>
            <a:ext cx="10113817" cy="64735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smtClean="0">
                <a:ln>
                  <a:noFill/>
                </a:ln>
                <a:solidFill>
                  <a:srgbClr val="000000"/>
                </a:solidFill>
                <a:effectLst/>
                <a:uFillTx/>
                <a:latin typeface="Helvetica Light"/>
                <a:ea typeface="Helvetica Light"/>
                <a:cs typeface="Helvetica Light"/>
                <a:sym typeface="Helvetica Light"/>
              </a:rPr>
              <a:t>I.</a:t>
            </a:r>
          </a:p>
          <a:p>
            <a:pPr marL="0" marR="0" indent="0" algn="just" defTabSz="584200" rtl="0" fontAlgn="auto" latinLnBrk="0" hangingPunct="0">
              <a:lnSpc>
                <a:spcPct val="100000"/>
              </a:lnSpc>
              <a:spcBef>
                <a:spcPts val="0"/>
              </a:spcBef>
              <a:spcAft>
                <a:spcPts val="0"/>
              </a:spcAft>
              <a:buClrTx/>
              <a:buSzTx/>
              <a:buFontTx/>
              <a:buNone/>
              <a:tabLst/>
            </a:pPr>
            <a:endParaRPr lang="en-US" dirty="0"/>
          </a:p>
          <a:p>
            <a:pPr marL="0" marR="0" indent="0" algn="just"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smtClean="0">
                <a:ln>
                  <a:noFill/>
                </a:ln>
                <a:solidFill>
                  <a:srgbClr val="000000"/>
                </a:solidFill>
                <a:effectLst/>
                <a:uFillTx/>
                <a:latin typeface="Helvetica Light"/>
                <a:ea typeface="Helvetica Light"/>
                <a:cs typeface="Helvetica Light"/>
                <a:sym typeface="Helvetica Light"/>
              </a:rPr>
              <a:t>If you are wandering</a:t>
            </a:r>
            <a:r>
              <a:rPr kumimoji="0" lang="en-US" sz="3600" b="0" i="0" u="none" strike="noStrike" cap="none" spc="0" normalizeH="0" dirty="0" smtClean="0">
                <a:ln>
                  <a:noFill/>
                </a:ln>
                <a:solidFill>
                  <a:srgbClr val="000000"/>
                </a:solidFill>
                <a:effectLst/>
                <a:uFillTx/>
                <a:latin typeface="Helvetica Light"/>
                <a:ea typeface="Helvetica Light"/>
                <a:cs typeface="Helvetica Light"/>
                <a:sym typeface="Helvetica Light"/>
              </a:rPr>
              <a:t> about in a foreign land, far from your home and from all that you hold dear, if you have seen and heard many things, have known sorrow and care, and are wretched and forlorn, then without fail you will dream one night that you are coming near to your home, you will see it gleaming and shining in the fairest colors.</a:t>
            </a:r>
          </a:p>
          <a:p>
            <a:pPr marL="0" marR="0" indent="0" algn="just"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dirty="0" smtClean="0">
              <a:ln>
                <a:noFill/>
              </a:ln>
              <a:solidFill>
                <a:srgbClr val="000000"/>
              </a:solidFill>
              <a:effectLst/>
              <a:uFillTx/>
              <a:latin typeface="Helvetica Light"/>
              <a:ea typeface="Helvetica Light"/>
              <a:cs typeface="Helvetica Light"/>
              <a:sym typeface="Helvetica Light"/>
            </a:endParaRPr>
          </a:p>
          <a:p>
            <a:pPr marL="0" marR="0" indent="0" algn="just" defTabSz="584200" rtl="0" fontAlgn="auto" latinLnBrk="0" hangingPunct="0">
              <a:lnSpc>
                <a:spcPct val="100000"/>
              </a:lnSpc>
              <a:spcBef>
                <a:spcPts val="0"/>
              </a:spcBef>
              <a:spcAft>
                <a:spcPts val="0"/>
              </a:spcAft>
              <a:buClrTx/>
              <a:buSzTx/>
              <a:buFontTx/>
              <a:buNone/>
              <a:tabLst/>
            </a:pPr>
            <a:r>
              <a:rPr lang="en-US" baseline="0" dirty="0"/>
              <a:t>	</a:t>
            </a:r>
            <a:r>
              <a:rPr lang="en-US" baseline="0" dirty="0" smtClean="0"/>
              <a:t>										</a:t>
            </a:r>
            <a:r>
              <a:rPr lang="en-US" baseline="0" dirty="0" smtClean="0"/>
              <a:t>Sigmund Freud </a:t>
            </a:r>
            <a:endParaRPr kumimoji="0" lang="en-US" sz="3600" b="0" i="0" u="none" strike="noStrike" cap="none" spc="0" normalizeH="0" baseline="0" dirty="0">
              <a:ln>
                <a:noFill/>
              </a:ln>
              <a:solidFill>
                <a:srgbClr val="000000"/>
              </a:solidFill>
              <a:effectLst/>
              <a:uFillTx/>
              <a:latin typeface="Helvetica Light"/>
              <a:ea typeface="Helvetica Light"/>
              <a:cs typeface="Helvetica Light"/>
              <a:sym typeface="Helvetica Light"/>
            </a:endParaRPr>
          </a:p>
        </p:txBody>
      </p:sp>
    </p:spTree>
    <p:extLst>
      <p:ext uri="{BB962C8B-B14F-4D97-AF65-F5344CB8AC3E}">
        <p14:creationId xmlns:p14="http://schemas.microsoft.com/office/powerpoint/2010/main" val="365130756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3671" y="893707"/>
            <a:ext cx="11000509" cy="82432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smtClean="0">
                <a:ln>
                  <a:noFill/>
                </a:ln>
                <a:solidFill>
                  <a:srgbClr val="000000"/>
                </a:solidFill>
                <a:effectLst/>
                <a:uFillTx/>
                <a:latin typeface="Helvetica Light"/>
                <a:ea typeface="Helvetica Light"/>
                <a:cs typeface="Helvetica Light"/>
                <a:sym typeface="Helvetica Light"/>
              </a:rPr>
              <a:t>II. </a:t>
            </a:r>
          </a:p>
          <a:p>
            <a:pPr marL="0" marR="0" indent="0" algn="ctr" defTabSz="5842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smtClean="0">
              <a:ln>
                <a:noFill/>
              </a:ln>
              <a:solidFill>
                <a:srgbClr val="000000"/>
              </a:solidFill>
              <a:effectLst/>
              <a:uFillTx/>
              <a:latin typeface="Helvetica Light"/>
              <a:ea typeface="Helvetica Light"/>
              <a:cs typeface="Helvetica Light"/>
              <a:sym typeface="Helvetica Light"/>
            </a:endParaRPr>
          </a:p>
          <a:p>
            <a:pPr marL="0" marR="0" indent="0" algn="just" defTabSz="584200" rtl="0" fontAlgn="auto" latinLnBrk="0" hangingPunct="0">
              <a:lnSpc>
                <a:spcPct val="100000"/>
              </a:lnSpc>
              <a:spcBef>
                <a:spcPts val="0"/>
              </a:spcBef>
              <a:spcAft>
                <a:spcPts val="0"/>
              </a:spcAft>
              <a:buClrTx/>
              <a:buSzTx/>
              <a:buFontTx/>
              <a:buNone/>
              <a:tabLst/>
            </a:pPr>
            <a:r>
              <a:rPr lang="en-US" sz="3400" dirty="0" smtClean="0"/>
              <a:t>A woman’s relation to her home, which is equivalent to her own body, has a special importance for the feminine mode of mastering anxiety, and has, besides, another and more direct connection with her early anxiety situation.…the little girl’s rivalry with her mother finds utterance, among other things, in fantasies of driving her out and taking her place as mistress of the house. An important aspect of this anxiety situation for children of both sexes, but more especially for girls, consists in the fear of being turned out of the house and being left homeless.</a:t>
            </a:r>
          </a:p>
          <a:p>
            <a:pPr marL="0" marR="0" indent="0" algn="just" defTabSz="584200" rtl="0" fontAlgn="auto" latinLnBrk="0" hangingPunct="0">
              <a:lnSpc>
                <a:spcPct val="100000"/>
              </a:lnSpc>
              <a:spcBef>
                <a:spcPts val="0"/>
              </a:spcBef>
              <a:spcAft>
                <a:spcPts val="0"/>
              </a:spcAft>
              <a:buClrTx/>
              <a:buSzTx/>
              <a:buFontTx/>
              <a:buNone/>
              <a:tabLst/>
            </a:pPr>
            <a:endParaRPr lang="en-US" sz="3450" dirty="0" smtClean="0"/>
          </a:p>
          <a:p>
            <a:pPr marL="0" marR="0" indent="0" algn="just" defTabSz="584200" rtl="0" fontAlgn="auto" latinLnBrk="0" hangingPunct="0">
              <a:lnSpc>
                <a:spcPct val="100000"/>
              </a:lnSpc>
              <a:spcBef>
                <a:spcPts val="0"/>
              </a:spcBef>
              <a:spcAft>
                <a:spcPts val="0"/>
              </a:spcAft>
              <a:buClrTx/>
              <a:buSzTx/>
              <a:buFontTx/>
              <a:buNone/>
              <a:tabLst/>
            </a:pPr>
            <a:r>
              <a:rPr lang="en-US" sz="3450" dirty="0" smtClean="0"/>
              <a:t>													</a:t>
            </a:r>
            <a:r>
              <a:rPr lang="en-US" sz="3450" dirty="0" smtClean="0"/>
              <a:t>Melanie Klein</a:t>
            </a:r>
            <a:endParaRPr lang="en-US" sz="3450" dirty="0"/>
          </a:p>
        </p:txBody>
      </p:sp>
    </p:spTree>
    <p:extLst>
      <p:ext uri="{BB962C8B-B14F-4D97-AF65-F5344CB8AC3E}">
        <p14:creationId xmlns:p14="http://schemas.microsoft.com/office/powerpoint/2010/main" val="253601952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9709" y="1006020"/>
            <a:ext cx="11526982" cy="7866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r>
              <a:rPr lang="en-US" sz="5400" dirty="0">
                <a:ln w="0"/>
                <a:solidFill>
                  <a:schemeClr val="tx1"/>
                </a:solidFill>
                <a:effectLst>
                  <a:outerShdw blurRad="38100" dist="19050" dir="2700000" algn="tl" rotWithShape="0">
                    <a:schemeClr val="dk1">
                      <a:alpha val="40000"/>
                    </a:schemeClr>
                  </a:outerShdw>
                </a:effectLst>
              </a:rPr>
              <a:t>I</a:t>
            </a:r>
            <a:r>
              <a:rPr kumimoji="0" lang="en-US" sz="5400" i="0" u="none" strike="noStrike" normalizeH="0" baseline="0" dirty="0" smtClean="0">
                <a:ln w="0"/>
                <a:solidFill>
                  <a:schemeClr val="tx1"/>
                </a:solidFill>
                <a:effectLst>
                  <a:outerShdw blurRad="38100" dist="19050" dir="2700000" algn="tl" rotWithShape="0">
                    <a:schemeClr val="dk1">
                      <a:alpha val="40000"/>
                    </a:schemeClr>
                  </a:outerShdw>
                </a:effectLst>
                <a:uFillTx/>
                <a:latin typeface="Helvetica Light"/>
                <a:ea typeface="Helvetica Light"/>
                <a:cs typeface="Helvetica Light"/>
                <a:sym typeface="Helvetica Light"/>
              </a:rPr>
              <a:t>II.</a:t>
            </a:r>
          </a:p>
          <a:p>
            <a:pPr marL="0" marR="0" indent="0" defTabSz="584200" rtl="0" fontAlgn="auto" latinLnBrk="0" hangingPunct="0">
              <a:lnSpc>
                <a:spcPct val="100000"/>
              </a:lnSpc>
              <a:spcBef>
                <a:spcPts val="0"/>
              </a:spcBef>
              <a:spcAft>
                <a:spcPts val="0"/>
              </a:spcAft>
              <a:buClrTx/>
              <a:buSzTx/>
              <a:buFontTx/>
              <a:buNone/>
              <a:tabLst/>
            </a:pPr>
            <a:endParaRPr kumimoji="0" lang="en-US" sz="2800" i="0" u="none" strike="noStrike" normalizeH="0" baseline="0" dirty="0" smtClean="0">
              <a:ln w="0"/>
              <a:solidFill>
                <a:schemeClr val="tx1"/>
              </a:solidFill>
              <a:effectLst>
                <a:outerShdw blurRad="38100" dist="19050" dir="2700000" algn="tl" rotWithShape="0">
                  <a:schemeClr val="dk1">
                    <a:alpha val="40000"/>
                  </a:schemeClr>
                </a:outerShdw>
              </a:effectLst>
              <a:uFillTx/>
              <a:latin typeface="Helvetica Light"/>
              <a:ea typeface="Helvetica Light"/>
              <a:cs typeface="Helvetica Light"/>
              <a:sym typeface="Helvetica Light"/>
            </a:endParaRPr>
          </a:p>
          <a:p>
            <a:pPr algn="just"/>
            <a:r>
              <a:rPr lang="en-US" dirty="0">
                <a:ln w="0"/>
                <a:solidFill>
                  <a:schemeClr val="tx1"/>
                </a:solidFill>
                <a:effectLst>
                  <a:outerShdw blurRad="38100" dist="19050" dir="2700000" algn="tl" rotWithShape="0">
                    <a:schemeClr val="dk1">
                      <a:alpha val="40000"/>
                    </a:schemeClr>
                  </a:outerShdw>
                </a:effectLst>
              </a:rPr>
              <a:t>The child whose home fails to give a feeling of security, looks outside his home for the four walls; he still has hope and he looks to grandparents, uncles and aunts, friends of the family, school. He seeks an external stability without which he may go mad. </a:t>
            </a:r>
            <a:endParaRPr lang="en-US" dirty="0" smtClean="0">
              <a:ln w="0"/>
              <a:solidFill>
                <a:schemeClr val="tx1"/>
              </a:solidFill>
              <a:effectLst>
                <a:outerShdw blurRad="38100" dist="19050" dir="2700000" algn="tl" rotWithShape="0">
                  <a:schemeClr val="dk1">
                    <a:alpha val="40000"/>
                  </a:schemeClr>
                </a:outerShdw>
              </a:effectLst>
            </a:endParaRPr>
          </a:p>
          <a:p>
            <a:pPr algn="just"/>
            <a:endParaRPr lang="en-US" dirty="0" smtClean="0">
              <a:ln w="0"/>
              <a:solidFill>
                <a:schemeClr val="tx1"/>
              </a:solidFill>
              <a:effectLst>
                <a:outerShdw blurRad="38100" dist="19050" dir="2700000" algn="tl" rotWithShape="0">
                  <a:schemeClr val="dk1">
                    <a:alpha val="40000"/>
                  </a:schemeClr>
                </a:outerShdw>
              </a:effectLst>
            </a:endParaRPr>
          </a:p>
          <a:p>
            <a:r>
              <a:rPr lang="en-US" sz="3400" dirty="0" smtClean="0">
                <a:ln w="0"/>
                <a:solidFill>
                  <a:schemeClr val="tx1"/>
                </a:solidFill>
                <a:effectLst>
                  <a:outerShdw blurRad="38100" dist="19050" dir="2700000" algn="tl" rotWithShape="0">
                    <a:schemeClr val="dk1">
                      <a:alpha val="40000"/>
                    </a:schemeClr>
                  </a:outerShdw>
                </a:effectLst>
              </a:rPr>
              <a:t>******</a:t>
            </a:r>
            <a:endParaRPr kumimoji="0" lang="en-US" sz="3450" i="0" u="none" strike="noStrike" normalizeH="0" baseline="0" dirty="0" smtClean="0">
              <a:ln w="0"/>
              <a:solidFill>
                <a:schemeClr val="tx1"/>
              </a:solidFill>
              <a:effectLst>
                <a:outerShdw blurRad="38100" dist="19050" dir="2700000" algn="tl" rotWithShape="0">
                  <a:schemeClr val="dk1">
                    <a:alpha val="40000"/>
                  </a:schemeClr>
                </a:outerShdw>
              </a:effectLst>
              <a:uFillTx/>
              <a:sym typeface="Helvetica Light"/>
            </a:endParaRPr>
          </a:p>
          <a:p>
            <a:pPr marL="0" marR="0" indent="0" algn="just" defTabSz="584200" rtl="0" fontAlgn="auto" latinLnBrk="0" hangingPunct="0">
              <a:lnSpc>
                <a:spcPct val="100000"/>
              </a:lnSpc>
              <a:spcBef>
                <a:spcPts val="0"/>
              </a:spcBef>
              <a:spcAft>
                <a:spcPts val="0"/>
              </a:spcAft>
              <a:buClrTx/>
              <a:buSzTx/>
              <a:buFontTx/>
              <a:buNone/>
              <a:tabLst/>
            </a:pPr>
            <a:r>
              <a:rPr kumimoji="0" lang="en-US" sz="3450" i="0" u="none" strike="noStrike" normalizeH="0" baseline="0" dirty="0" smtClean="0">
                <a:ln w="0"/>
                <a:solidFill>
                  <a:schemeClr val="tx1"/>
                </a:solidFill>
                <a:effectLst>
                  <a:outerShdw blurRad="38100" dist="19050" dir="2700000" algn="tl" rotWithShape="0">
                    <a:schemeClr val="dk1">
                      <a:alpha val="40000"/>
                    </a:schemeClr>
                  </a:outerShdw>
                </a:effectLst>
                <a:uFillTx/>
                <a:sym typeface="Helvetica Light"/>
              </a:rPr>
              <a:t>The environment is something</a:t>
            </a:r>
            <a:r>
              <a:rPr kumimoji="0" lang="en-US" sz="3450" i="0" u="none" strike="noStrike" normalizeH="0" dirty="0" smtClean="0">
                <a:ln w="0"/>
                <a:solidFill>
                  <a:schemeClr val="tx1"/>
                </a:solidFill>
                <a:effectLst>
                  <a:outerShdw blurRad="38100" dist="19050" dir="2700000" algn="tl" rotWithShape="0">
                    <a:schemeClr val="dk1">
                      <a:alpha val="40000"/>
                    </a:schemeClr>
                  </a:outerShdw>
                </a:effectLst>
                <a:uFillTx/>
                <a:sym typeface="Helvetica Light"/>
              </a:rPr>
              <a:t> we take for granted…</a:t>
            </a:r>
            <a:r>
              <a:rPr kumimoji="0" lang="en-US" sz="3450" i="0" u="none" strike="noStrike" normalizeH="0" baseline="0" dirty="0" smtClean="0">
                <a:ln w="0"/>
                <a:solidFill>
                  <a:schemeClr val="tx1"/>
                </a:solidFill>
                <a:effectLst>
                  <a:outerShdw blurRad="38100" dist="19050" dir="2700000" algn="tl" rotWithShape="0">
                    <a:schemeClr val="dk1">
                      <a:alpha val="40000"/>
                    </a:schemeClr>
                  </a:outerShdw>
                </a:effectLst>
                <a:uFillTx/>
                <a:sym typeface="Helvetica Light"/>
              </a:rPr>
              <a:t>A good home absorbs</a:t>
            </a:r>
            <a:r>
              <a:rPr kumimoji="0" lang="en-US" sz="3450" i="0" u="none" strike="noStrike" normalizeH="0" dirty="0" smtClean="0">
                <a:ln w="0"/>
                <a:solidFill>
                  <a:schemeClr val="tx1"/>
                </a:solidFill>
                <a:effectLst>
                  <a:outerShdw blurRad="38100" dist="19050" dir="2700000" algn="tl" rotWithShape="0">
                    <a:schemeClr val="dk1">
                      <a:alpha val="40000"/>
                    </a:schemeClr>
                  </a:outerShdw>
                </a:effectLst>
                <a:uFillTx/>
                <a:sym typeface="Helvetica Light"/>
              </a:rPr>
              <a:t> m</a:t>
            </a:r>
            <a:r>
              <a:rPr kumimoji="0" lang="en-US" sz="3450" i="0" u="none" strike="noStrike" normalizeH="0" baseline="0" dirty="0" smtClean="0">
                <a:ln w="0"/>
                <a:solidFill>
                  <a:schemeClr val="tx1"/>
                </a:solidFill>
                <a:effectLst>
                  <a:outerShdw blurRad="38100" dist="19050" dir="2700000" algn="tl" rotWithShape="0">
                    <a:schemeClr val="dk1">
                      <a:alpha val="40000"/>
                    </a:schemeClr>
                  </a:outerShdw>
                </a:effectLst>
                <a:uFillTx/>
                <a:sym typeface="Helvetica Light"/>
              </a:rPr>
              <a:t>uch difficulty which</a:t>
            </a:r>
            <a:r>
              <a:rPr kumimoji="0" lang="en-US" sz="3450" i="0" u="none" strike="noStrike" normalizeH="0" dirty="0" smtClean="0">
                <a:ln w="0"/>
                <a:solidFill>
                  <a:schemeClr val="tx1"/>
                </a:solidFill>
                <a:effectLst>
                  <a:outerShdw blurRad="38100" dist="19050" dir="2700000" algn="tl" rotWithShape="0">
                    <a:schemeClr val="dk1">
                      <a:alpha val="40000"/>
                    </a:schemeClr>
                  </a:outerShdw>
                </a:effectLst>
                <a:uFillTx/>
                <a:sym typeface="Helvetica Light"/>
              </a:rPr>
              <a:t> becomes only too apparent when the home breaks or when the home is disturbed by illness.</a:t>
            </a:r>
          </a:p>
          <a:p>
            <a:pPr marL="0" marR="0" indent="0" algn="just" defTabSz="584200" rtl="0" fontAlgn="auto" latinLnBrk="0" hangingPunct="0">
              <a:lnSpc>
                <a:spcPct val="100000"/>
              </a:lnSpc>
              <a:spcBef>
                <a:spcPts val="0"/>
              </a:spcBef>
              <a:spcAft>
                <a:spcPts val="0"/>
              </a:spcAft>
              <a:buClrTx/>
              <a:buSzTx/>
              <a:buFontTx/>
              <a:buNone/>
              <a:tabLst/>
            </a:pPr>
            <a:r>
              <a:rPr lang="en-US" sz="3450" dirty="0">
                <a:ln w="0"/>
                <a:solidFill>
                  <a:schemeClr val="tx1"/>
                </a:solidFill>
                <a:effectLst>
                  <a:outerShdw blurRad="38100" dist="19050" dir="2700000" algn="tl" rotWithShape="0">
                    <a:schemeClr val="dk1">
                      <a:alpha val="40000"/>
                    </a:schemeClr>
                  </a:outerShdw>
                </a:effectLst>
              </a:rPr>
              <a:t>	</a:t>
            </a:r>
            <a:r>
              <a:rPr lang="en-US" sz="3450" dirty="0" smtClean="0">
                <a:ln w="0"/>
                <a:solidFill>
                  <a:schemeClr val="tx1"/>
                </a:solidFill>
                <a:effectLst>
                  <a:outerShdw blurRad="38100" dist="19050" dir="2700000" algn="tl" rotWithShape="0">
                    <a:schemeClr val="dk1">
                      <a:alpha val="40000"/>
                    </a:schemeClr>
                  </a:outerShdw>
                </a:effectLst>
              </a:rPr>
              <a:t>									</a:t>
            </a:r>
            <a:r>
              <a:rPr lang="en-US" sz="3450" dirty="0">
                <a:ln w="0"/>
                <a:solidFill>
                  <a:schemeClr val="tx1"/>
                </a:solidFill>
                <a:effectLst>
                  <a:outerShdw blurRad="38100" dist="19050" dir="2700000" algn="tl" rotWithShape="0">
                    <a:schemeClr val="dk1">
                      <a:alpha val="40000"/>
                    </a:schemeClr>
                  </a:outerShdw>
                </a:effectLst>
              </a:rPr>
              <a:t>	</a:t>
            </a:r>
            <a:r>
              <a:rPr lang="en-US" sz="3450" dirty="0" smtClean="0">
                <a:ln w="0"/>
                <a:solidFill>
                  <a:schemeClr val="tx1"/>
                </a:solidFill>
                <a:effectLst>
                  <a:outerShdw blurRad="38100" dist="19050" dir="2700000" algn="tl" rotWithShape="0">
                    <a:schemeClr val="dk1">
                      <a:alpha val="40000"/>
                    </a:schemeClr>
                  </a:outerShdw>
                </a:effectLst>
              </a:rPr>
              <a:t>Donald </a:t>
            </a:r>
            <a:r>
              <a:rPr lang="en-US" sz="3450" dirty="0" smtClean="0">
                <a:ln w="0"/>
                <a:solidFill>
                  <a:schemeClr val="tx1"/>
                </a:solidFill>
                <a:effectLst>
                  <a:outerShdw blurRad="38100" dist="19050" dir="2700000" algn="tl" rotWithShape="0">
                    <a:schemeClr val="dk1">
                      <a:alpha val="40000"/>
                    </a:schemeClr>
                  </a:outerShdw>
                </a:effectLst>
              </a:rPr>
              <a:t>Winnicott</a:t>
            </a:r>
            <a:endParaRPr lang="en-US" sz="3450" dirty="0" smtClean="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7946915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prstGeom prst="rect">
            <a:avLst/>
          </a:prstGeom>
        </p:spPr>
        <p:txBody>
          <a:bodyPr/>
          <a:lstStyle>
            <a:lvl1pPr>
              <a:defRPr sz="5500"/>
            </a:lvl1pPr>
          </a:lstStyle>
          <a:p>
            <a:r>
              <a:rPr lang="en-US" dirty="0" smtClean="0"/>
              <a:t>IV</a:t>
            </a:r>
            <a:r>
              <a:rPr dirty="0" smtClean="0"/>
              <a:t>. </a:t>
            </a:r>
            <a:r>
              <a:rPr lang="en-US" dirty="0" smtClean="0"/>
              <a:t/>
            </a:r>
            <a:br>
              <a:rPr lang="en-US" dirty="0" smtClean="0"/>
            </a:br>
            <a:r>
              <a:rPr dirty="0" smtClean="0"/>
              <a:t>CHILDHOOD </a:t>
            </a:r>
            <a:r>
              <a:rPr dirty="0"/>
              <a:t>HOME</a:t>
            </a:r>
          </a:p>
        </p:txBody>
      </p:sp>
      <p:sp>
        <p:nvSpPr>
          <p:cNvPr id="123" name="Shape 123"/>
          <p:cNvSpPr>
            <a:spLocks noGrp="1"/>
          </p:cNvSpPr>
          <p:nvPr>
            <p:ph type="body" idx="1"/>
          </p:nvPr>
        </p:nvSpPr>
        <p:spPr>
          <a:xfrm>
            <a:off x="785668" y="2798618"/>
            <a:ext cx="11433464" cy="5481782"/>
          </a:xfrm>
          <a:prstGeom prst="rect">
            <a:avLst/>
          </a:prstGeom>
        </p:spPr>
        <p:txBody>
          <a:bodyPr/>
          <a:lstStyle/>
          <a:p>
            <a:pPr>
              <a:spcBef>
                <a:spcPts val="0"/>
              </a:spcBef>
            </a:pPr>
            <a:r>
              <a:rPr dirty="0"/>
              <a:t>Reality </a:t>
            </a:r>
            <a:r>
              <a:rPr dirty="0" smtClean="0"/>
              <a:t>constancy</a:t>
            </a:r>
            <a:r>
              <a:rPr lang="en-US" dirty="0" smtClean="0"/>
              <a:t> (</a:t>
            </a:r>
            <a:r>
              <a:rPr lang="en-US" dirty="0" err="1" smtClean="0"/>
              <a:t>Frosch</a:t>
            </a:r>
            <a:r>
              <a:rPr lang="en-US" dirty="0" smtClean="0"/>
              <a:t>, 1964) &amp; waking screen (</a:t>
            </a:r>
            <a:r>
              <a:rPr lang="en-US" dirty="0" err="1" smtClean="0"/>
              <a:t>Pacella</a:t>
            </a:r>
            <a:r>
              <a:rPr lang="en-US" dirty="0" smtClean="0"/>
              <a:t>, 1980)</a:t>
            </a:r>
            <a:endParaRPr dirty="0"/>
          </a:p>
          <a:p>
            <a:pPr>
              <a:spcBef>
                <a:spcPts val="2400"/>
              </a:spcBef>
            </a:pPr>
            <a:r>
              <a:rPr dirty="0" smtClean="0"/>
              <a:t>Mnemic</a:t>
            </a:r>
            <a:r>
              <a:rPr lang="en-US" dirty="0" smtClean="0"/>
              <a:t> objects (</a:t>
            </a:r>
            <a:r>
              <a:rPr lang="en-US" dirty="0" err="1" smtClean="0"/>
              <a:t>Bollas</a:t>
            </a:r>
            <a:r>
              <a:rPr lang="en-US" dirty="0" smtClean="0"/>
              <a:t>, 1992)</a:t>
            </a:r>
            <a:endParaRPr dirty="0"/>
          </a:p>
          <a:p>
            <a:pPr>
              <a:spcBef>
                <a:spcPts val="2400"/>
              </a:spcBef>
            </a:pPr>
            <a:r>
              <a:rPr dirty="0"/>
              <a:t>Split homes / frequently changing homes</a:t>
            </a:r>
          </a:p>
          <a:p>
            <a:pPr>
              <a:spcBef>
                <a:spcPts val="2400"/>
              </a:spcBef>
            </a:pPr>
            <a:r>
              <a:rPr dirty="0"/>
              <a:t>Environmental </a:t>
            </a:r>
            <a:r>
              <a:rPr dirty="0" smtClean="0"/>
              <a:t>memories</a:t>
            </a:r>
            <a:r>
              <a:rPr lang="en-US" dirty="0" smtClean="0"/>
              <a:t> (Akhtar, 2018)</a:t>
            </a:r>
            <a:endParaRPr dirty="0"/>
          </a:p>
          <a:p>
            <a:pPr>
              <a:spcBef>
                <a:spcPts val="2400"/>
              </a:spcBef>
            </a:pPr>
            <a:r>
              <a:rPr dirty="0"/>
              <a:t>The “second look</a:t>
            </a:r>
            <a:r>
              <a:rPr dirty="0" smtClean="0"/>
              <a:t>”</a:t>
            </a:r>
            <a:r>
              <a:rPr lang="en-US" dirty="0" smtClean="0"/>
              <a:t> (</a:t>
            </a:r>
            <a:r>
              <a:rPr lang="en-US" dirty="0" err="1" smtClean="0"/>
              <a:t>Novey</a:t>
            </a:r>
            <a:r>
              <a:rPr lang="en-US" dirty="0" smtClean="0"/>
              <a:t>, 1968)</a:t>
            </a:r>
            <a:endParaRPr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95055" y="1424488"/>
            <a:ext cx="9005454"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5400" dirty="0" smtClean="0"/>
              <a:t>V.</a:t>
            </a:r>
          </a:p>
          <a:p>
            <a:pPr marL="0" marR="0" indent="0" algn="ctr" defTabSz="584200" rtl="0" fontAlgn="auto" latinLnBrk="0" hangingPunct="0">
              <a:lnSpc>
                <a:spcPct val="100000"/>
              </a:lnSpc>
              <a:spcBef>
                <a:spcPts val="0"/>
              </a:spcBef>
              <a:spcAft>
                <a:spcPts val="0"/>
              </a:spcAft>
              <a:buClrTx/>
              <a:buSzTx/>
              <a:buFontTx/>
              <a:buNone/>
              <a:tabLst/>
            </a:pPr>
            <a:r>
              <a:rPr lang="en-US" sz="5400" dirty="0" smtClean="0"/>
              <a:t>FUNCTIONS OF HOME</a:t>
            </a:r>
            <a:endParaRPr kumimoji="0" lang="en-US" sz="5400" b="0" i="0" u="none" strike="noStrike" cap="none" spc="0" normalizeH="0" baseline="0" dirty="0">
              <a:ln>
                <a:noFill/>
              </a:ln>
              <a:solidFill>
                <a:srgbClr val="000000"/>
              </a:solidFill>
              <a:effectLst/>
              <a:uFillTx/>
              <a:sym typeface="Helvetica Light"/>
            </a:endParaRPr>
          </a:p>
        </p:txBody>
      </p:sp>
      <p:sp>
        <p:nvSpPr>
          <p:cNvPr id="3" name="TextBox 2"/>
          <p:cNvSpPr txBox="1"/>
          <p:nvPr/>
        </p:nvSpPr>
        <p:spPr>
          <a:xfrm>
            <a:off x="1676402" y="3433722"/>
            <a:ext cx="10390908" cy="37035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3600"/>
              </a:spcBef>
              <a:spcAft>
                <a:spcPts val="0"/>
              </a:spcAft>
              <a:buClrTx/>
              <a:buSzTx/>
              <a:buFont typeface="Arial" panose="020B0604020202020204" pitchFamily="34" charset="0"/>
              <a:buChar char="•"/>
              <a:tabLst/>
            </a:pPr>
            <a:r>
              <a:rPr lang="en-US" dirty="0" smtClean="0"/>
              <a:t>Physical (Searles, 1960)</a:t>
            </a:r>
          </a:p>
          <a:p>
            <a:pPr marL="571500" marR="0" indent="-571500" algn="l" defTabSz="584200" rtl="0" fontAlgn="auto" latinLnBrk="0" hangingPunct="0">
              <a:lnSpc>
                <a:spcPct val="100000"/>
              </a:lnSpc>
              <a:spcBef>
                <a:spcPts val="3600"/>
              </a:spcBef>
              <a:spcAft>
                <a:spcPts val="0"/>
              </a:spcAft>
              <a:buClrTx/>
              <a:buSzTx/>
              <a:buFont typeface="Arial" panose="020B0604020202020204" pitchFamily="34" charset="0"/>
              <a:buChar char="•"/>
              <a:tabLst/>
            </a:pPr>
            <a:r>
              <a:rPr lang="en-US" dirty="0" smtClean="0"/>
              <a:t>Holding (Winnicott, </a:t>
            </a:r>
            <a:r>
              <a:rPr lang="en-US" dirty="0" smtClean="0">
                <a:solidFill>
                  <a:schemeClr val="tx1"/>
                </a:solidFill>
              </a:rPr>
              <a:t>1946</a:t>
            </a:r>
            <a:r>
              <a:rPr lang="en-US" dirty="0" smtClean="0"/>
              <a:t>)</a:t>
            </a:r>
          </a:p>
          <a:p>
            <a:pPr marL="571500" marR="0" indent="-571500" algn="l" defTabSz="584200" rtl="0" fontAlgn="auto" latinLnBrk="0" hangingPunct="0">
              <a:lnSpc>
                <a:spcPct val="100000"/>
              </a:lnSpc>
              <a:spcBef>
                <a:spcPts val="3600"/>
              </a:spcBef>
              <a:spcAft>
                <a:spcPts val="0"/>
              </a:spcAft>
              <a:buClrTx/>
              <a:buSzTx/>
              <a:buFont typeface="Arial" panose="020B0604020202020204" pitchFamily="34" charset="0"/>
              <a:buChar char="•"/>
              <a:tabLst/>
            </a:pPr>
            <a:r>
              <a:rPr lang="en-US" dirty="0" smtClean="0"/>
              <a:t>Symbolic (Freud, 1900; Klein, 1932)</a:t>
            </a:r>
          </a:p>
          <a:p>
            <a:pPr marL="571500" marR="0" indent="-571500" algn="l" defTabSz="5842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3600" b="0" i="0" u="none" strike="noStrike" cap="none" spc="0" normalizeH="0" baseline="0" dirty="0">
              <a:ln>
                <a:noFill/>
              </a:ln>
              <a:solidFill>
                <a:srgbClr val="000000"/>
              </a:solidFill>
              <a:effectLst/>
              <a:uFillTx/>
              <a:latin typeface="Helvetica Light"/>
              <a:ea typeface="Helvetica Light"/>
              <a:cs typeface="Helvetica Light"/>
              <a:sym typeface="Helvetica Light"/>
            </a:endParaRPr>
          </a:p>
        </p:txBody>
      </p:sp>
    </p:spTree>
    <p:extLst>
      <p:ext uri="{BB962C8B-B14F-4D97-AF65-F5344CB8AC3E}">
        <p14:creationId xmlns:p14="http://schemas.microsoft.com/office/powerpoint/2010/main" val="53644651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952500" y="444499"/>
            <a:ext cx="11099800" cy="2977573"/>
          </a:xfrm>
          <a:prstGeom prst="rect">
            <a:avLst/>
          </a:prstGeom>
        </p:spPr>
        <p:txBody>
          <a:bodyPr/>
          <a:lstStyle>
            <a:lvl1pPr>
              <a:defRPr sz="5500"/>
            </a:lvl1pPr>
          </a:lstStyle>
          <a:p>
            <a:r>
              <a:rPr lang="en-US" dirty="0" smtClean="0"/>
              <a:t>VI</a:t>
            </a:r>
            <a:r>
              <a:rPr dirty="0" smtClean="0"/>
              <a:t>. </a:t>
            </a:r>
            <a:r>
              <a:rPr lang="en-US" dirty="0" smtClean="0"/>
              <a:t/>
            </a:r>
            <a:br>
              <a:rPr lang="en-US" dirty="0" smtClean="0"/>
            </a:br>
            <a:r>
              <a:rPr dirty="0" smtClean="0"/>
              <a:t>LATER </a:t>
            </a:r>
            <a:r>
              <a:rPr dirty="0"/>
              <a:t>HOMES</a:t>
            </a:r>
          </a:p>
        </p:txBody>
      </p:sp>
      <p:sp>
        <p:nvSpPr>
          <p:cNvPr id="126" name="Shape 126"/>
          <p:cNvSpPr>
            <a:spLocks noGrp="1"/>
          </p:cNvSpPr>
          <p:nvPr>
            <p:ph type="body" idx="1"/>
          </p:nvPr>
        </p:nvSpPr>
        <p:spPr>
          <a:xfrm>
            <a:off x="2202872" y="3422072"/>
            <a:ext cx="9365673" cy="5080000"/>
          </a:xfrm>
          <a:prstGeom prst="rect">
            <a:avLst/>
          </a:prstGeom>
        </p:spPr>
        <p:txBody>
          <a:bodyPr/>
          <a:lstStyle/>
          <a:p>
            <a:r>
              <a:rPr dirty="0"/>
              <a:t>College dorms</a:t>
            </a:r>
          </a:p>
          <a:p>
            <a:r>
              <a:rPr dirty="0"/>
              <a:t>First apartment</a:t>
            </a:r>
          </a:p>
          <a:p>
            <a:r>
              <a:rPr dirty="0"/>
              <a:t>Marital home</a:t>
            </a:r>
          </a:p>
          <a:p>
            <a:r>
              <a:rPr dirty="0"/>
              <a:t>Retirement &amp; </a:t>
            </a:r>
            <a:r>
              <a:rPr lang="en-US" dirty="0" smtClean="0"/>
              <a:t>n</a:t>
            </a:r>
            <a:r>
              <a:rPr dirty="0" smtClean="0"/>
              <a:t>ursing </a:t>
            </a:r>
            <a:r>
              <a:rPr dirty="0"/>
              <a:t>homes</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lvl1pPr>
              <a:defRPr sz="5500"/>
            </a:lvl1pPr>
          </a:lstStyle>
          <a:p>
            <a:r>
              <a:rPr lang="en-US" dirty="0" smtClean="0">
                <a:solidFill>
                  <a:schemeClr val="tx1"/>
                </a:solidFill>
              </a:rPr>
              <a:t>VII</a:t>
            </a:r>
            <a:r>
              <a:rPr dirty="0" smtClean="0">
                <a:solidFill>
                  <a:schemeClr val="tx1"/>
                </a:solidFill>
              </a:rPr>
              <a:t>. </a:t>
            </a:r>
            <a:r>
              <a:rPr lang="en-US" dirty="0" smtClean="0">
                <a:solidFill>
                  <a:schemeClr val="tx1"/>
                </a:solidFill>
              </a:rPr>
              <a:t/>
            </a:r>
            <a:br>
              <a:rPr lang="en-US" dirty="0" smtClean="0">
                <a:solidFill>
                  <a:schemeClr val="tx1"/>
                </a:solidFill>
              </a:rPr>
            </a:br>
            <a:r>
              <a:rPr dirty="0" smtClean="0">
                <a:solidFill>
                  <a:schemeClr val="tx1"/>
                </a:solidFill>
              </a:rPr>
              <a:t>REPARATIVE </a:t>
            </a:r>
            <a:r>
              <a:rPr dirty="0">
                <a:solidFill>
                  <a:schemeClr val="tx1"/>
                </a:solidFill>
              </a:rPr>
              <a:t>HOMES</a:t>
            </a:r>
          </a:p>
        </p:txBody>
      </p:sp>
      <p:sp>
        <p:nvSpPr>
          <p:cNvPr id="129" name="Shape 129"/>
          <p:cNvSpPr>
            <a:spLocks noGrp="1"/>
          </p:cNvSpPr>
          <p:nvPr>
            <p:ph type="body" idx="1"/>
          </p:nvPr>
        </p:nvSpPr>
        <p:spPr>
          <a:xfrm>
            <a:off x="1589232" y="3143827"/>
            <a:ext cx="9826336" cy="4697845"/>
          </a:xfrm>
          <a:prstGeom prst="rect">
            <a:avLst/>
          </a:prstGeom>
        </p:spPr>
        <p:txBody>
          <a:bodyPr/>
          <a:lstStyle/>
          <a:p>
            <a:r>
              <a:rPr dirty="0"/>
              <a:t>Orphanages</a:t>
            </a:r>
          </a:p>
          <a:p>
            <a:r>
              <a:rPr dirty="0"/>
              <a:t>Long-term hospitals</a:t>
            </a:r>
          </a:p>
          <a:p>
            <a:r>
              <a:rPr dirty="0"/>
              <a:t>Spiritual retreats</a:t>
            </a:r>
          </a:p>
          <a:p>
            <a:r>
              <a:rPr dirty="0" smtClean="0"/>
              <a:t>Prisons</a:t>
            </a:r>
            <a:endParaRPr lang="en-US" dirty="0" smtClean="0"/>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title"/>
          </p:nvPr>
        </p:nvSpPr>
        <p:spPr>
          <a:prstGeom prst="rect">
            <a:avLst/>
          </a:prstGeom>
        </p:spPr>
        <p:txBody>
          <a:bodyPr>
            <a:normAutofit/>
          </a:bodyPr>
          <a:lstStyle>
            <a:lvl1pPr>
              <a:defRPr sz="5500"/>
            </a:lvl1pPr>
          </a:lstStyle>
          <a:p>
            <a:r>
              <a:rPr lang="en-US" dirty="0" smtClean="0"/>
              <a:t>VIII</a:t>
            </a:r>
            <a:r>
              <a:rPr dirty="0" smtClean="0"/>
              <a:t>. </a:t>
            </a:r>
            <a:r>
              <a:rPr lang="en-US" dirty="0" smtClean="0"/>
              <a:t/>
            </a:r>
            <a:br>
              <a:rPr lang="en-US" dirty="0" smtClean="0"/>
            </a:br>
            <a:r>
              <a:rPr lang="en-US" dirty="0" smtClean="0"/>
              <a:t>PSYCHOPATHOGY</a:t>
            </a:r>
            <a:endParaRPr dirty="0"/>
          </a:p>
        </p:txBody>
      </p:sp>
      <p:sp>
        <p:nvSpPr>
          <p:cNvPr id="132" name="Shape 132"/>
          <p:cNvSpPr>
            <a:spLocks noGrp="1"/>
          </p:cNvSpPr>
          <p:nvPr>
            <p:ph type="body" idx="1"/>
          </p:nvPr>
        </p:nvSpPr>
        <p:spPr>
          <a:xfrm>
            <a:off x="1160317" y="3019137"/>
            <a:ext cx="11099800" cy="5204691"/>
          </a:xfrm>
          <a:prstGeom prst="rect">
            <a:avLst/>
          </a:prstGeom>
        </p:spPr>
        <p:txBody>
          <a:bodyPr/>
          <a:lstStyle/>
          <a:p>
            <a:r>
              <a:rPr lang="en-US" dirty="0" smtClean="0"/>
              <a:t>Homelessness (a</a:t>
            </a:r>
            <a:r>
              <a:rPr dirty="0" smtClean="0"/>
              <a:t>ctual</a:t>
            </a:r>
            <a:r>
              <a:rPr lang="en-US" dirty="0" smtClean="0"/>
              <a:t>, feared, psychic, political</a:t>
            </a:r>
            <a:r>
              <a:rPr dirty="0" smtClean="0"/>
              <a:t>)</a:t>
            </a:r>
            <a:endParaRPr dirty="0"/>
          </a:p>
          <a:p>
            <a:r>
              <a:rPr lang="en-US" dirty="0" smtClean="0"/>
              <a:t>Homesickness (‘nostalgia’; Sterba, 1934)</a:t>
            </a:r>
            <a:endParaRPr dirty="0"/>
          </a:p>
          <a:p>
            <a:r>
              <a:rPr lang="en-US" dirty="0" smtClean="0"/>
              <a:t>Home-</a:t>
            </a:r>
            <a:r>
              <a:rPr lang="en-US" dirty="0" err="1" smtClean="0"/>
              <a:t>boundness</a:t>
            </a:r>
            <a:r>
              <a:rPr lang="en-US" dirty="0" smtClean="0"/>
              <a:t> (‘agoraphobia’; Freud, 1897)</a:t>
            </a:r>
          </a:p>
          <a:p>
            <a:r>
              <a:rPr lang="en-US" dirty="0" smtClean="0"/>
              <a:t>Flight from home (‘</a:t>
            </a:r>
            <a:r>
              <a:rPr lang="en-US" dirty="0" err="1" smtClean="0"/>
              <a:t>dromomania</a:t>
            </a:r>
            <a:r>
              <a:rPr lang="en-US" dirty="0" smtClean="0"/>
              <a:t>’; </a:t>
            </a:r>
            <a:r>
              <a:rPr lang="en-US" dirty="0" err="1" smtClean="0"/>
              <a:t>Stekel</a:t>
            </a:r>
            <a:r>
              <a:rPr lang="en-US" dirty="0" smtClean="0"/>
              <a:t>, 1943)</a:t>
            </a:r>
            <a:endParaRPr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prstGeom prst="rect">
            <a:avLst/>
          </a:prstGeom>
        </p:spPr>
        <p:txBody>
          <a:bodyPr/>
          <a:lstStyle/>
          <a:p>
            <a:pPr>
              <a:defRPr sz="4500"/>
            </a:pPr>
            <a:r>
              <a:rPr lang="en-US" dirty="0" smtClean="0"/>
              <a:t>IX</a:t>
            </a:r>
            <a:r>
              <a:rPr dirty="0" smtClean="0"/>
              <a:t>. </a:t>
            </a:r>
            <a:r>
              <a:rPr lang="en-US" dirty="0" smtClean="0"/>
              <a:t/>
            </a:r>
            <a:br>
              <a:rPr lang="en-US" dirty="0" smtClean="0"/>
            </a:br>
            <a:r>
              <a:rPr dirty="0" smtClean="0"/>
              <a:t>THE </a:t>
            </a:r>
            <a:r>
              <a:rPr lang="en-US" dirty="0" smtClean="0"/>
              <a:t>ANALYST’S</a:t>
            </a:r>
            <a:r>
              <a:rPr dirty="0" smtClean="0"/>
              <a:t> </a:t>
            </a:r>
            <a:r>
              <a:rPr dirty="0"/>
              <a:t>OFFICE</a:t>
            </a:r>
          </a:p>
        </p:txBody>
      </p:sp>
      <p:sp>
        <p:nvSpPr>
          <p:cNvPr id="135" name="Shape 135"/>
          <p:cNvSpPr>
            <a:spLocks noGrp="1"/>
          </p:cNvSpPr>
          <p:nvPr>
            <p:ph type="body" idx="1"/>
          </p:nvPr>
        </p:nvSpPr>
        <p:spPr>
          <a:xfrm>
            <a:off x="1648691" y="2603500"/>
            <a:ext cx="10556009" cy="5093855"/>
          </a:xfrm>
          <a:prstGeom prst="rect">
            <a:avLst/>
          </a:prstGeom>
        </p:spPr>
        <p:txBody>
          <a:bodyPr>
            <a:normAutofit/>
          </a:bodyPr>
          <a:lstStyle/>
          <a:p>
            <a:r>
              <a:rPr lang="en-US" dirty="0" smtClean="0"/>
              <a:t> </a:t>
            </a:r>
            <a:r>
              <a:rPr lang="en-US" sz="3450" dirty="0" smtClean="0"/>
              <a:t>Location (</a:t>
            </a:r>
            <a:r>
              <a:rPr lang="en-US" sz="3450" dirty="0" err="1" smtClean="0"/>
              <a:t>Maroda</a:t>
            </a:r>
            <a:r>
              <a:rPr lang="en-US" sz="3450" dirty="0" smtClean="0"/>
              <a:t>, 2007; Mills, 2007)</a:t>
            </a:r>
          </a:p>
          <a:p>
            <a:pPr>
              <a:lnSpc>
                <a:spcPct val="150000"/>
              </a:lnSpc>
            </a:pPr>
            <a:r>
              <a:rPr lang="en-US" sz="3450" dirty="0" smtClean="0"/>
              <a:t>Physical attributes </a:t>
            </a:r>
            <a:r>
              <a:rPr lang="sv-SE" sz="3450" dirty="0" smtClean="0"/>
              <a:t>(Winnicott, 1954; Akhtar</a:t>
            </a:r>
            <a:r>
              <a:rPr lang="sv-SE" sz="3450" dirty="0"/>
              <a:t>, 2009</a:t>
            </a:r>
            <a:r>
              <a:rPr lang="sv-SE" sz="3450" dirty="0" smtClean="0"/>
              <a:t>;)</a:t>
            </a:r>
            <a:endParaRPr lang="sv-SE" sz="3450" dirty="0"/>
          </a:p>
          <a:p>
            <a:pPr>
              <a:lnSpc>
                <a:spcPct val="150000"/>
              </a:lnSpc>
            </a:pPr>
            <a:r>
              <a:rPr lang="en-US" sz="3450" dirty="0" smtClean="0"/>
              <a:t>Symbolic aspects (</a:t>
            </a:r>
            <a:r>
              <a:rPr lang="en-US" sz="3450" dirty="0" err="1" smtClean="0"/>
              <a:t>Carpelan</a:t>
            </a:r>
            <a:r>
              <a:rPr lang="en-US" sz="3450" dirty="0" smtClean="0"/>
              <a:t>, 1981; Parsons, 2008)</a:t>
            </a:r>
            <a:endParaRPr sz="3450" dirty="0"/>
          </a:p>
        </p:txBody>
      </p:sp>
    </p:spTree>
  </p:cSld>
  <p:clrMapOvr>
    <a:masterClrMapping/>
  </p:clrMapOvr>
  <p:transition spd="slow"/>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128</TotalTime>
  <Words>464</Words>
  <Application>Microsoft Office PowerPoint</Application>
  <PresentationFormat>Custom</PresentationFormat>
  <Paragraphs>51</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Helvetica Light</vt:lpstr>
      <vt:lpstr>Helvetica Neue</vt:lpstr>
      <vt:lpstr>White</vt:lpstr>
      <vt:lpstr>HOME:   Inspecting Its Psychoanalytic Furniture</vt:lpstr>
      <vt:lpstr>PowerPoint Presentation</vt:lpstr>
      <vt:lpstr>PowerPoint Presentation</vt:lpstr>
      <vt:lpstr>PowerPoint Presentation</vt:lpstr>
      <vt:lpstr>IV.  CHILDHOOD HOME</vt:lpstr>
      <vt:lpstr>PowerPoint Presentation</vt:lpstr>
      <vt:lpstr>VI.  LATER HOMES</vt:lpstr>
      <vt:lpstr>VII.  REPARATIVE HOMES</vt:lpstr>
      <vt:lpstr>VIII.  PSYCHOPATHOGY</vt:lpstr>
      <vt:lpstr>IX.  THE ANALYST’S OFFICE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&amp; HOMELESSNESS Developmental, Sociopolitical, and  Clinical Dimensions</dc:title>
  <dc:creator>Salman Akhtar</dc:creator>
  <cp:lastModifiedBy>Jan Wright</cp:lastModifiedBy>
  <cp:revision>19</cp:revision>
  <cp:lastPrinted>2018-05-08T15:58:19Z</cp:lastPrinted>
  <dcterms:modified xsi:type="dcterms:W3CDTF">2019-08-26T17:01:08Z</dcterms:modified>
</cp:coreProperties>
</file>